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sldIdLst>
    <p:sldId id="799" r:id="rId2"/>
    <p:sldId id="741" r:id="rId3"/>
    <p:sldId id="805" r:id="rId4"/>
    <p:sldId id="744" r:id="rId5"/>
    <p:sldId id="806" r:id="rId6"/>
    <p:sldId id="800" r:id="rId7"/>
    <p:sldId id="760" r:id="rId8"/>
    <p:sldId id="78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e Pogorzala - NOAA Affiliate" initials="" lastIdx="1" clrIdx="2"/>
  <p:cmAuthor id="1" name="Seybold, Matthew G. (GSFC-416.0)[NOAA]" initials="SMG(" lastIdx="1" clrIdx="0">
    <p:extLst>
      <p:ext uri="{19B8F6BF-5375-455C-9EA6-DF929625EA0E}">
        <p15:presenceInfo xmlns:p15="http://schemas.microsoft.com/office/powerpoint/2012/main" userId="S-1-5-21-330711430-3775241029-4075259233-607529" providerId="AD"/>
      </p:ext>
    </p:extLst>
  </p:cmAuthor>
  <p:cmAuthor id="2" name="Fulbright, Jon P. (GSFC-416.0)[Arctic Slope Technical Services, Inc.]" initials="FJP(STSI" lastIdx="3" clrIdx="1">
    <p:extLst>
      <p:ext uri="{19B8F6BF-5375-455C-9EA6-DF929625EA0E}">
        <p15:presenceInfo xmlns:p15="http://schemas.microsoft.com/office/powerpoint/2012/main" userId="S-1-5-21-330711430-3775241029-4075259233-578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92D050"/>
    <a:srgbClr val="00B050"/>
    <a:srgbClr val="FF7E7E"/>
    <a:srgbClr val="C6C623"/>
    <a:srgbClr val="1F8026"/>
    <a:srgbClr val="ADADAD"/>
    <a:srgbClr val="92CDDC"/>
    <a:srgbClr val="E2E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1" autoAdjust="0"/>
    <p:restoredTop sz="93038" autoAdjust="0"/>
  </p:normalViewPr>
  <p:slideViewPr>
    <p:cSldViewPr snapToGrid="0">
      <p:cViewPr varScale="1">
        <p:scale>
          <a:sx n="102" d="100"/>
          <a:sy n="102" d="100"/>
        </p:scale>
        <p:origin x="2088" y="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9E4FD-B7D2-4C77-94C5-50E88DC03DBF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5F2E3-2BF3-41D0-A987-3EA89C50F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2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5F2E3-2BF3-41D0-A987-3EA89C50F7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6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F2E3-2BF3-41D0-A987-3EA89C50F7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1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F2E3-2BF3-41D0-A987-3EA89C50F7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4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F2E3-2BF3-41D0-A987-3EA89C50F7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3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es_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23544"/>
            <a:ext cx="8670591" cy="5468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51188"/>
            <a:ext cx="8229600" cy="735014"/>
          </a:xfrm>
        </p:spPr>
        <p:txBody>
          <a:bodyPr lIns="0" tIns="0" rIns="0" bIns="0" anchor="t">
            <a:noAutofit/>
          </a:bodyPr>
          <a:lstStyle>
            <a:lvl1pPr>
              <a:defRPr sz="4800">
                <a:solidFill>
                  <a:srgbClr val="084284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8229600" cy="97435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60557"/>
            <a:ext cx="8229600" cy="429411"/>
          </a:xfrm>
        </p:spPr>
        <p:txBody>
          <a:bodyPr lIns="0" bIns="0">
            <a:noAutofit/>
          </a:bodyPr>
          <a:lstStyle>
            <a:lvl1pPr>
              <a:buNone/>
              <a:defRPr sz="200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/>
              <a:t>Date and/or location</a:t>
            </a:r>
          </a:p>
        </p:txBody>
      </p:sp>
    </p:spTree>
    <p:extLst>
      <p:ext uri="{BB962C8B-B14F-4D97-AF65-F5344CB8AC3E}">
        <p14:creationId xmlns:p14="http://schemas.microsoft.com/office/powerpoint/2010/main" val="107089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October 24, 2023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723E3B-6DCA-4F3F-B844-0B144139ED8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905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60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DR template mast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5903297" y="425064"/>
            <a:ext cx="3264450" cy="36933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Major Title of Course</a:t>
            </a:r>
          </a:p>
        </p:txBody>
      </p:sp>
    </p:spTree>
    <p:extLst>
      <p:ext uri="{BB962C8B-B14F-4D97-AF65-F5344CB8AC3E}">
        <p14:creationId xmlns:p14="http://schemas.microsoft.com/office/powerpoint/2010/main" val="347821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2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1594283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1594283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61150"/>
            <a:ext cx="2133600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>
                <a:solidFill>
                  <a:prstClr val="black"/>
                </a:solidFill>
                <a:latin typeface="Helvetica" pitchFamily="34" charset="0"/>
              </a:rPr>
              <a:t>October 24, 2023</a:t>
            </a:r>
            <a:endParaRPr lang="en-US" sz="1200" b="1" i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61150"/>
            <a:ext cx="2895600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i="1" dirty="0">
              <a:solidFill>
                <a:prstClr val="black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41439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EA80-02D9-4F18-9634-2A178F87E0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2708" y="6491437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2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57200" y="146526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October 24, 2023</a:t>
            </a:r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367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92232"/>
            <a:ext cx="7772400" cy="136207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0" b="1" cap="none">
                <a:solidFill>
                  <a:srgbClr val="084284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3582805"/>
            <a:ext cx="7772400" cy="1149843"/>
          </a:xfrm>
        </p:spPr>
        <p:txBody>
          <a:bodyPr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28994" y="6435718"/>
            <a:ext cx="1487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October 24, 2023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381" y="6435718"/>
            <a:ext cx="5575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3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228994" y="6435718"/>
            <a:ext cx="1487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October 24,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381" y="6435718"/>
            <a:ext cx="5575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6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400800"/>
            <a:ext cx="914400" cy="457200"/>
          </a:xfrm>
        </p:spPr>
        <p:txBody>
          <a:bodyPr/>
          <a:lstStyle/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28994" y="6435718"/>
            <a:ext cx="1487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October 24, 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381" y="6435718"/>
            <a:ext cx="5575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7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28994" y="6435718"/>
            <a:ext cx="1487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October 24, 2023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381" y="6435718"/>
            <a:ext cx="5575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2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485421" y="990600"/>
            <a:ext cx="8218311" cy="51844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0"/>
            <a:ext cx="6242932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600" b="1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48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Non-Proprieta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_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0915"/>
            <a:ext cx="9144000" cy="3650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75193" y="6510008"/>
            <a:ext cx="66675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October 24, 2023</a:t>
            </a: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171450"/>
            <a:ext cx="60594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400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3"/>
          </p:nvPr>
        </p:nvSpPr>
        <p:spPr>
          <a:xfrm>
            <a:off x="762000" y="990600"/>
            <a:ext cx="7620000" cy="5029200"/>
          </a:xfrm>
          <a:prstGeom prst="rect">
            <a:avLst/>
          </a:prstGeom>
        </p:spPr>
        <p:txBody>
          <a:bodyPr/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1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OES-R MS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76573"/>
            <a:ext cx="7772400" cy="76517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6997337" y="6506836"/>
            <a:ext cx="2133600" cy="352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B0DED1B-47DE-4F47-9D36-17E6671CF2A3}" type="slidenum">
              <a:rPr lang="en-US" sz="1000" b="1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0" y="6657979"/>
            <a:ext cx="9144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</a:rPr>
              <a:t>Pre-decisional – For</a:t>
            </a:r>
            <a:r>
              <a:rPr lang="en-US" sz="800" b="1" baseline="0" dirty="0">
                <a:solidFill>
                  <a:srgbClr val="000000"/>
                </a:solidFill>
              </a:rPr>
              <a:t> NASA/NOAA Internal Use Only</a:t>
            </a:r>
            <a:endParaRPr lang="en-US" sz="800" b="1" dirty="0">
              <a:solidFill>
                <a:srgbClr val="000000"/>
              </a:solidFill>
            </a:endParaRPr>
          </a:p>
        </p:txBody>
      </p:sp>
      <p:pic>
        <p:nvPicPr>
          <p:cNvPr id="7" name="Picture 6" descr="New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" y="8248"/>
            <a:ext cx="1361229" cy="9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GOES-R MS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76573"/>
            <a:ext cx="7772400" cy="76517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 bwMode="auto">
          <a:xfrm>
            <a:off x="0" y="6657979"/>
            <a:ext cx="9144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6997337" y="6506836"/>
            <a:ext cx="2133600" cy="352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B0DED1B-47DE-4F47-9D36-17E6671CF2A3}" type="slidenum">
              <a:rPr lang="en-US" sz="1000" b="1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-11376" y="6646603"/>
            <a:ext cx="9144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</a:rPr>
              <a:t>Pre-decisional – For</a:t>
            </a:r>
            <a:r>
              <a:rPr lang="en-US" sz="800" b="1" baseline="0" dirty="0">
                <a:solidFill>
                  <a:srgbClr val="000000"/>
                </a:solidFill>
              </a:rPr>
              <a:t> NASA/NOAA Internal Use Only</a:t>
            </a:r>
            <a:endParaRPr lang="en-US" sz="800" b="1" dirty="0">
              <a:solidFill>
                <a:srgbClr val="000000"/>
              </a:solidFill>
            </a:endParaRPr>
          </a:p>
        </p:txBody>
      </p:sp>
      <p:pic>
        <p:nvPicPr>
          <p:cNvPr id="10" name="Picture 9" descr="New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" y="8248"/>
            <a:ext cx="1361229" cy="9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0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7068"/>
            <a:ext cx="73152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33272"/>
            <a:ext cx="8686800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914400" cy="400043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00200" cy="822960"/>
          </a:xfrm>
          <a:prstGeom prst="rect">
            <a:avLst/>
          </a:prstGeom>
          <a:solidFill>
            <a:srgbClr val="084284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00200" y="822960"/>
            <a:ext cx="7543800" cy="91440"/>
          </a:xfrm>
          <a:prstGeom prst="rect">
            <a:avLst/>
          </a:prstGeom>
          <a:solidFill>
            <a:srgbClr val="084284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  <a:p>
            <a:endParaRPr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822960"/>
            <a:ext cx="1600200" cy="91440"/>
          </a:xfrm>
          <a:prstGeom prst="rect">
            <a:avLst/>
          </a:prstGeom>
          <a:solidFill>
            <a:srgbClr val="82C3FF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  <a:p>
            <a:endParaRPr dirty="0"/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9144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82296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0" y="64008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994" y="6435718"/>
            <a:ext cx="1487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October 24,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381" y="6435718"/>
            <a:ext cx="5575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5564"/>
            <a:ext cx="1257439" cy="8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1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oaasis.noaa.gov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oaasis.noaa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Seybold@noaa.gov" TargetMode="External"/><Relationship Id="rId2" Type="http://schemas.openxmlformats.org/officeDocument/2006/relationships/hyperlink" Target="mailto:stephen.superczynski@noa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ector.n.carrasco@noaa.gov" TargetMode="External"/><Relationship Id="rId5" Type="http://schemas.openxmlformats.org/officeDocument/2006/relationships/hyperlink" Target="mailto:thomas.feroli@noaa.gov" TargetMode="External"/><Relationship Id="rId4" Type="http://schemas.openxmlformats.org/officeDocument/2006/relationships/hyperlink" Target="mailto:elizabeth.kline@noa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69EE9-F83D-4CC1-9DD7-FA995616C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28625"/>
            <a:ext cx="8229600" cy="735014"/>
          </a:xfrm>
        </p:spPr>
        <p:txBody>
          <a:bodyPr/>
          <a:lstStyle/>
          <a:p>
            <a:r>
              <a:rPr lang="en-US" dirty="0"/>
              <a:t>GOES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41177-8ACC-43BE-912B-9541259B7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125543"/>
            <a:ext cx="8229600" cy="735014"/>
          </a:xfrm>
        </p:spPr>
        <p:txBody>
          <a:bodyPr/>
          <a:lstStyle/>
          <a:p>
            <a:r>
              <a:rPr lang="en-US" dirty="0"/>
              <a:t>Steve Superczynski, GOES-R User Services Coordinator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5648B-3A2A-4091-9673-53D2C20BFF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Matt Seybold, Elizabeth Kline, Tom Feroli, Nick Carrasco, Randy Race, Sherrie Morris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Joint GRB-HRIT/EMWIN User Group Meeting  -  October 24, 2023</a:t>
            </a:r>
          </a:p>
        </p:txBody>
      </p:sp>
    </p:spTree>
    <p:extLst>
      <p:ext uri="{BB962C8B-B14F-4D97-AF65-F5344CB8AC3E}">
        <p14:creationId xmlns:p14="http://schemas.microsoft.com/office/powerpoint/2010/main" val="158785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068"/>
            <a:ext cx="7543800" cy="822960"/>
          </a:xfrm>
        </p:spPr>
        <p:txBody>
          <a:bodyPr/>
          <a:lstStyle/>
          <a:p>
            <a:r>
              <a:rPr lang="en-US" sz="2800" dirty="0"/>
              <a:t>Current GOES Constellation &amp; </a:t>
            </a:r>
            <a:br>
              <a:rPr lang="en-US" sz="2800" dirty="0"/>
            </a:br>
            <a:r>
              <a:rPr lang="en-US" sz="2800" dirty="0"/>
              <a:t>GOES-U Post-Launch Test (PLT) Phase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24, 2023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43BFB91-3501-4DB6-AF0C-F070BCE2D1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695" y="4556752"/>
            <a:ext cx="849429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Current constellation diagram satellite roles are effective October 23, 2023</a:t>
            </a:r>
          </a:p>
          <a:p>
            <a:pPr marL="285750" indent="-285750" defTabSz="457200">
              <a:buClrTx/>
              <a:buFont typeface="Arial" panose="020B0604020202020204" pitchFamily="34" charset="0"/>
              <a:buChar char="•"/>
              <a:defRPr/>
            </a:pPr>
            <a:r>
              <a:rPr lang="en-US" sz="12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For a GOES-16/18 (East/West) anomaly, GOES-17 will be activated.  If it is a warm season for the GOES-17 ABI loop heat pipe anomaly then GOES-14 will also be activated in series after GOES-17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2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Field users leveraging smaller antennas (~5m) will not be able to simultaneously downlink GOES-17 GRB and GOES-14 GVAR due to interference because GRB will dominate the signal</a:t>
            </a:r>
          </a:p>
          <a:p>
            <a:pPr marL="285750" indent="-285750" defTabSz="457200">
              <a:buClrTx/>
              <a:buFont typeface="Arial" panose="020B0604020202020204" pitchFamily="34" charset="0"/>
              <a:buChar char="•"/>
              <a:defRPr/>
            </a:pPr>
            <a:r>
              <a:rPr lang="en-US" sz="12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Post-PLT notional plan is for GOES-19 to replace GOES-16 at GOES-East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/>
              </a:rPr>
              <a:t>Post-PLT d</a:t>
            </a:r>
            <a:r>
              <a:rPr lang="en-US" sz="12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estination of GOES-14/17/16 is currently in discussion (fuel &amp; continuity with </a:t>
            </a:r>
            <a:r>
              <a:rPr lang="en-US" sz="1200" kern="120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GeoXO</a:t>
            </a:r>
            <a:r>
              <a:rPr lang="en-US" sz="12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in 2032 are among considerations), but will be decided and publicized in January 2024</a:t>
            </a:r>
          </a:p>
          <a:p>
            <a:pPr marL="285750" indent="-285750" defTabSz="457200">
              <a:buClrTx/>
              <a:buFont typeface="Arial" panose="020B0604020202020204" pitchFamily="34" charset="0"/>
              <a:buChar char="•"/>
              <a:defRPr/>
            </a:pPr>
            <a:r>
              <a:rPr lang="en-US" sz="12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GOES-17 checkout of spacecraft, instrument, and product generation will </a:t>
            </a:r>
            <a:r>
              <a:rPr lang="en-US" sz="1200" kern="1200" dirty="0">
                <a:latin typeface="Calibri"/>
                <a:ea typeface="+mn-ea"/>
                <a:cs typeface="+mn-cs"/>
              </a:rPr>
              <a:t>occur January 16-26, </a:t>
            </a:r>
            <a:r>
              <a:rPr lang="en-US" sz="12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2024, so GRB users may test their client-side data receipt and processing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09CDA-892F-4B96-8B2F-66991B87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68C5F7-F078-4356-8927-B39EDFD805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9041" y="902822"/>
            <a:ext cx="7563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GOES-East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GOES-16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75.2°W </a:t>
            </a: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7350031C-B74C-4075-8FCD-16D8671595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7386" y="902822"/>
            <a:ext cx="637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Standby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GOES-17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104.7°W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15BDFA79-E07D-4C5A-B248-76ED0C1331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00427" y="910017"/>
            <a:ext cx="836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Co-Standby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GOES-14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108.2°W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9F5A085-4A3C-448F-B483-4593A02B51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1147" y="910017"/>
            <a:ext cx="8280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GOES-West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GOES-18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137.0°W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7E19764-1105-4639-8B67-758FD07EF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70" y="1560740"/>
            <a:ext cx="1112176" cy="11133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D33909D-401D-4A55-A2DA-77C905266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19" y="1560193"/>
            <a:ext cx="1108304" cy="110943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BADB4850-F074-47AE-95D7-7FAEA25651D5}"/>
              </a:ext>
            </a:extLst>
          </p:cNvPr>
          <p:cNvSpPr>
            <a:spLocks noChangeAspect="1"/>
          </p:cNvSpPr>
          <p:nvPr/>
        </p:nvSpPr>
        <p:spPr>
          <a:xfrm>
            <a:off x="3667237" y="1561827"/>
            <a:ext cx="1092603" cy="1103646"/>
          </a:xfrm>
          <a:prstGeom prst="ellipse">
            <a:avLst/>
          </a:prstGeom>
          <a:solidFill>
            <a:sysClr val="windowText" lastClr="000000">
              <a:alpha val="55000"/>
            </a:sysClr>
          </a:solidFill>
          <a:ln w="9525" cap="flat" cmpd="sng" algn="ctr">
            <a:solidFill>
              <a:sysClr val="windowText" lastClr="000000">
                <a:alpha val="7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455D237-5D73-4C21-B634-3651BB311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2" y="1560738"/>
            <a:ext cx="1113010" cy="1104735"/>
          </a:xfrm>
          <a:prstGeom prst="rect">
            <a:avLst/>
          </a:prstGeom>
        </p:spPr>
      </p:pic>
      <p:pic>
        <p:nvPicPr>
          <p:cNvPr id="36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18A793FD-E893-4B34-8840-76370166F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8074492" y="1921766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1A8C8B4A-29CF-4F79-93BD-73AE65C8B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1043041" y="1924345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7308E51-7648-4937-9566-25C67523C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98" y="1562110"/>
            <a:ext cx="1129444" cy="113059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86C2EE8-E01E-4D8C-BAA8-C8F7E59D97E5}"/>
              </a:ext>
            </a:extLst>
          </p:cNvPr>
          <p:cNvSpPr>
            <a:spLocks noChangeAspect="1"/>
          </p:cNvSpPr>
          <p:nvPr/>
        </p:nvSpPr>
        <p:spPr>
          <a:xfrm>
            <a:off x="4654308" y="1563743"/>
            <a:ext cx="1099193" cy="1110304"/>
          </a:xfrm>
          <a:prstGeom prst="ellipse">
            <a:avLst/>
          </a:prstGeom>
          <a:solidFill>
            <a:srgbClr val="000000">
              <a:alpha val="55000"/>
            </a:srgbClr>
          </a:solidFill>
          <a:ln w="9525" cap="flat" cmpd="sng" algn="ctr">
            <a:solidFill>
              <a:sysClr val="windowText" lastClr="000000">
                <a:alpha val="7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DD0C18A1-7104-4F56-9337-6C00405AF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4977604" y="1945546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09BD78BF-A152-490C-8CA5-45438B78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9557" y="1649130"/>
            <a:ext cx="858886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ectangle 23">
            <a:extLst>
              <a:ext uri="{FF2B5EF4-FFF2-40B4-BE49-F238E27FC236}">
                <a16:creationId xmlns:a16="http://schemas.microsoft.com/office/drawing/2014/main" id="{BD3AA324-C1E7-4037-8551-84B24BF6B1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920" y="1865070"/>
            <a:ext cx="68045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US" sz="1400" b="1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Current</a:t>
            </a:r>
          </a:p>
          <a:p>
            <a:pPr defTabSz="457200">
              <a:buClrTx/>
              <a:buFontTx/>
              <a:buNone/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As of</a:t>
            </a:r>
          </a:p>
          <a:p>
            <a:pPr defTabSz="457200">
              <a:buClrTx/>
              <a:buFontTx/>
              <a:buNone/>
              <a:defRPr/>
            </a:pPr>
            <a:r>
              <a:rPr lang="en-US" sz="9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10/20/2023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83A3A3F-6E89-4124-AF90-735F7FBD50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1242" y="2736731"/>
            <a:ext cx="7563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GOES-East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GOES-16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75.2°W </a:t>
            </a:r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AD73E9F6-C7E2-4E24-9588-DA8B0FCAE5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99587" y="2736731"/>
            <a:ext cx="637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Standby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GOES-17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104.7°W</a:t>
            </a:r>
          </a:p>
        </p:txBody>
      </p:sp>
      <p:sp>
        <p:nvSpPr>
          <p:cNvPr id="65" name="Rectangle 23">
            <a:extLst>
              <a:ext uri="{FF2B5EF4-FFF2-40B4-BE49-F238E27FC236}">
                <a16:creationId xmlns:a16="http://schemas.microsoft.com/office/drawing/2014/main" id="{2A4E22CD-1D61-4873-819F-C1D0B5FE4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22628" y="2743926"/>
            <a:ext cx="836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Co-Standby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GOES-14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108.2°W</a:t>
            </a:r>
          </a:p>
        </p:txBody>
      </p:sp>
      <p:sp>
        <p:nvSpPr>
          <p:cNvPr id="66" name="Rectangle 23">
            <a:extLst>
              <a:ext uri="{FF2B5EF4-FFF2-40B4-BE49-F238E27FC236}">
                <a16:creationId xmlns:a16="http://schemas.microsoft.com/office/drawing/2014/main" id="{BEE7FE95-574C-4AA0-968D-570ED20157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3348" y="2743926"/>
            <a:ext cx="8280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GOES-West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GOES-18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137.0°W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15DD2746-8E47-495F-A078-6E690D958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71" y="3394649"/>
            <a:ext cx="1112176" cy="111330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D300851-B9AA-4D12-9896-4F9791159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20" y="3394102"/>
            <a:ext cx="1108304" cy="1109433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FD3ADF86-66B5-4646-9D47-03A7F070A739}"/>
              </a:ext>
            </a:extLst>
          </p:cNvPr>
          <p:cNvSpPr>
            <a:spLocks noChangeAspect="1"/>
          </p:cNvSpPr>
          <p:nvPr/>
        </p:nvSpPr>
        <p:spPr>
          <a:xfrm>
            <a:off x="3689438" y="3395736"/>
            <a:ext cx="1092603" cy="1103646"/>
          </a:xfrm>
          <a:prstGeom prst="ellipse">
            <a:avLst/>
          </a:prstGeom>
          <a:solidFill>
            <a:sysClr val="windowText" lastClr="000000">
              <a:alpha val="55000"/>
            </a:sysClr>
          </a:solidFill>
          <a:ln w="9525" cap="flat" cmpd="sng" algn="ctr">
            <a:solidFill>
              <a:sysClr val="windowText" lastClr="000000">
                <a:alpha val="7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4653BA7-BB49-4E24-9C16-B30F95E50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3" y="3394647"/>
            <a:ext cx="1113010" cy="1104735"/>
          </a:xfrm>
          <a:prstGeom prst="rect">
            <a:avLst/>
          </a:prstGeom>
        </p:spPr>
      </p:pic>
      <p:pic>
        <p:nvPicPr>
          <p:cNvPr id="71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F8CA5DA8-1450-4AEF-9BB9-322697541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8069933" y="3715332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23E5D81A-C3D3-4D46-BCD2-450671C7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1065242" y="3758254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8B6A317-EEFB-481F-9CF2-9CF686DE5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99" y="3396019"/>
            <a:ext cx="1129444" cy="1130594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5BABE9BF-5361-4B2E-975F-EA3D0E4525D3}"/>
              </a:ext>
            </a:extLst>
          </p:cNvPr>
          <p:cNvSpPr>
            <a:spLocks noChangeAspect="1"/>
          </p:cNvSpPr>
          <p:nvPr/>
        </p:nvSpPr>
        <p:spPr>
          <a:xfrm>
            <a:off x="4676509" y="3397652"/>
            <a:ext cx="1099193" cy="1110304"/>
          </a:xfrm>
          <a:prstGeom prst="ellipse">
            <a:avLst/>
          </a:prstGeom>
          <a:solidFill>
            <a:srgbClr val="000000">
              <a:alpha val="55000"/>
            </a:srgbClr>
          </a:solidFill>
          <a:ln w="9525" cap="flat" cmpd="sng" algn="ctr">
            <a:solidFill>
              <a:sysClr val="windowText" lastClr="000000">
                <a:alpha val="7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5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82FBD1EC-84EE-4B9E-B875-5930FB0EB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4999805" y="3779455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>
            <a:extLst>
              <a:ext uri="{FF2B5EF4-FFF2-40B4-BE49-F238E27FC236}">
                <a16:creationId xmlns:a16="http://schemas.microsoft.com/office/drawing/2014/main" id="{C98F97CC-AA1C-4760-A45D-9DCA80731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1758" y="3483039"/>
            <a:ext cx="858886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Rectangle 23">
            <a:extLst>
              <a:ext uri="{FF2B5EF4-FFF2-40B4-BE49-F238E27FC236}">
                <a16:creationId xmlns:a16="http://schemas.microsoft.com/office/drawing/2014/main" id="{6D66E8D2-ADDF-47C2-9F48-34D7177CA9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235" y="3592010"/>
            <a:ext cx="6457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US" sz="1400" b="1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GOES-U</a:t>
            </a:r>
          </a:p>
          <a:p>
            <a:pPr defTabSz="457200">
              <a:buClrTx/>
              <a:buFontTx/>
              <a:buNone/>
              <a:defRPr/>
            </a:pPr>
            <a:r>
              <a:rPr lang="en-US" sz="1400" b="1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PLT</a:t>
            </a:r>
          </a:p>
          <a:p>
            <a:pPr defTabSz="457200">
              <a:buClrTx/>
              <a:buFontTx/>
              <a:buNone/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(Post-Launch Test Phase)</a:t>
            </a:r>
            <a:endParaRPr lang="en-US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D1CB98F-3516-4B1A-8902-C2DAA2590BB2}"/>
              </a:ext>
            </a:extLst>
          </p:cNvPr>
          <p:cNvCxnSpPr>
            <a:cxnSpLocks/>
          </p:cNvCxnSpPr>
          <p:nvPr/>
        </p:nvCxnSpPr>
        <p:spPr>
          <a:xfrm>
            <a:off x="0" y="2710598"/>
            <a:ext cx="91361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033B271-67F8-4B8D-8236-DC46F9D3ABB4}"/>
              </a:ext>
            </a:extLst>
          </p:cNvPr>
          <p:cNvCxnSpPr>
            <a:cxnSpLocks/>
          </p:cNvCxnSpPr>
          <p:nvPr/>
        </p:nvCxnSpPr>
        <p:spPr>
          <a:xfrm>
            <a:off x="-1061" y="4554565"/>
            <a:ext cx="91361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23">
            <a:extLst>
              <a:ext uri="{FF2B5EF4-FFF2-40B4-BE49-F238E27FC236}">
                <a16:creationId xmlns:a16="http://schemas.microsoft.com/office/drawing/2014/main" id="{BC2C33CE-A980-495A-8A3F-E0093FA49D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08302" y="2738500"/>
            <a:ext cx="1261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latin typeface="Calibri"/>
              </a:rPr>
              <a:t>Checkout</a:t>
            </a:r>
          </a:p>
          <a:p>
            <a:pPr algn="ctr"/>
            <a:r>
              <a:rPr lang="en-US" sz="1400" dirty="0">
                <a:latin typeface="Calibri"/>
              </a:rPr>
              <a:t>GOES-U/19</a:t>
            </a:r>
          </a:p>
          <a:p>
            <a:pPr algn="ctr"/>
            <a:r>
              <a:rPr lang="en-US" sz="1400" dirty="0">
                <a:latin typeface="Calibri"/>
              </a:rPr>
              <a:t>89.5° West 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0B49D2C-98F2-4027-97BB-4349C29E79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72" y="3393519"/>
            <a:ext cx="1114430" cy="1115568"/>
          </a:xfrm>
          <a:prstGeom prst="rect">
            <a:avLst/>
          </a:prstGeom>
        </p:spPr>
      </p:pic>
      <p:pic>
        <p:nvPicPr>
          <p:cNvPr id="82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28128B1B-18CC-409C-B0F3-695A0EDA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6593145" y="3760527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A474168-25D5-448A-8381-014FFD3CB5CC}"/>
              </a:ext>
            </a:extLst>
          </p:cNvPr>
          <p:cNvSpPr txBox="1"/>
          <p:nvPr/>
        </p:nvSpPr>
        <p:spPr>
          <a:xfrm>
            <a:off x="6507846" y="6490900"/>
            <a:ext cx="2239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Ver: 10/23/23  M. Seybold</a:t>
            </a:r>
          </a:p>
        </p:txBody>
      </p:sp>
    </p:spTree>
    <p:extLst>
      <p:ext uri="{BB962C8B-B14F-4D97-AF65-F5344CB8AC3E}">
        <p14:creationId xmlns:p14="http://schemas.microsoft.com/office/powerpoint/2010/main" val="419974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A737-1204-4FD5-9113-CDC984CB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7068"/>
            <a:ext cx="7543800" cy="822960"/>
          </a:xfrm>
        </p:spPr>
        <p:txBody>
          <a:bodyPr>
            <a:normAutofit/>
          </a:bodyPr>
          <a:lstStyle/>
          <a:p>
            <a:r>
              <a:rPr lang="en-US" dirty="0"/>
              <a:t>GOES-17 ABI Domains for Standby Operations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8D673-2B54-4392-8702-5297EAA2C8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24,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2D24B-B412-441D-BBA2-FB02882E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D261DA-CF06-4F0A-9157-0FB529757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6" t="7894" r="3635" b="57959"/>
          <a:stretch/>
        </p:blipFill>
        <p:spPr>
          <a:xfrm>
            <a:off x="2874872" y="4010543"/>
            <a:ext cx="6134986" cy="2341835"/>
          </a:xfrm>
          <a:prstGeom prst="rect">
            <a:avLst/>
          </a:prstGeom>
        </p:spPr>
      </p:pic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AA49CFB6-7919-4301-BF5D-E6ABF4819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22" y="1159497"/>
            <a:ext cx="2600253" cy="160255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If GOES-16 (East) anomaly, then GOES-17 to use default GOES-16 MDS locations</a:t>
            </a:r>
          </a:p>
          <a:p>
            <a:r>
              <a:rPr lang="en-US" dirty="0"/>
              <a:t>If GOES-18 (West) anomaly, then GOES-17 to use Pacific default MDS location and a modified Alaska MDS location (adjusted from 56N 150W)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9951EE-21E6-44EA-9421-CC67CBC6502A}"/>
              </a:ext>
            </a:extLst>
          </p:cNvPr>
          <p:cNvSpPr txBox="1"/>
          <p:nvPr/>
        </p:nvSpPr>
        <p:spPr>
          <a:xfrm>
            <a:off x="3031714" y="1398411"/>
            <a:ext cx="741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345B0A-D081-4F83-BB51-6B745FC854E3}"/>
              </a:ext>
            </a:extLst>
          </p:cNvPr>
          <p:cNvCxnSpPr/>
          <p:nvPr/>
        </p:nvCxnSpPr>
        <p:spPr>
          <a:xfrm>
            <a:off x="2785223" y="896045"/>
            <a:ext cx="0" cy="55047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30F14BDF-8180-4883-8E04-DF1F2040B391}"/>
              </a:ext>
            </a:extLst>
          </p:cNvPr>
          <p:cNvSpPr/>
          <p:nvPr/>
        </p:nvSpPr>
        <p:spPr>
          <a:xfrm>
            <a:off x="75694" y="2952984"/>
            <a:ext cx="2394128" cy="1133751"/>
          </a:xfrm>
          <a:prstGeom prst="wedgeRectCallout">
            <a:avLst>
              <a:gd name="adj1" fmla="val 71169"/>
              <a:gd name="adj2" fmla="val 6712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F3F791A1-6CE3-4F29-AC6F-F31389968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454029"/>
              </p:ext>
            </p:extLst>
          </p:nvPr>
        </p:nvGraphicFramePr>
        <p:xfrm>
          <a:off x="75694" y="4785813"/>
          <a:ext cx="2639508" cy="1201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836">
                  <a:extLst>
                    <a:ext uri="{9D8B030D-6E8A-4147-A177-3AD203B41FA5}">
                      <a16:colId xmlns:a16="http://schemas.microsoft.com/office/drawing/2014/main" val="3728395299"/>
                    </a:ext>
                  </a:extLst>
                </a:gridCol>
                <a:gridCol w="879836">
                  <a:extLst>
                    <a:ext uri="{9D8B030D-6E8A-4147-A177-3AD203B41FA5}">
                      <a16:colId xmlns:a16="http://schemas.microsoft.com/office/drawing/2014/main" val="3735198534"/>
                    </a:ext>
                  </a:extLst>
                </a:gridCol>
                <a:gridCol w="879836">
                  <a:extLst>
                    <a:ext uri="{9D8B030D-6E8A-4147-A177-3AD203B41FA5}">
                      <a16:colId xmlns:a16="http://schemas.microsoft.com/office/drawing/2014/main" val="3347190160"/>
                    </a:ext>
                  </a:extLst>
                </a:gridCol>
              </a:tblGrid>
              <a:tr h="30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Scene centers</a:t>
                      </a:r>
                    </a:p>
                  </a:txBody>
                  <a:tcPr marL="18415" marR="18415" marT="18415" marB="18415" anchor="ctr"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West Standby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East Standby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extLst>
                  <a:ext uri="{0D108BD9-81ED-4DB2-BD59-A6C34878D82A}">
                    <a16:rowId xmlns:a16="http://schemas.microsoft.com/office/drawing/2014/main" val="3972451671"/>
                  </a:ext>
                </a:extLst>
              </a:tr>
              <a:tr h="300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30°N, 137°W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30°N, 95°W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extLst>
                  <a:ext uri="{0D108BD9-81ED-4DB2-BD59-A6C34878D82A}">
                    <a16:rowId xmlns:a16="http://schemas.microsoft.com/office/drawing/2014/main" val="4225764150"/>
                  </a:ext>
                </a:extLst>
              </a:tr>
              <a:tr h="300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Meso1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39°N, 120°W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38.5°N, 75°W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extLst>
                  <a:ext uri="{0D108BD9-81ED-4DB2-BD59-A6C34878D82A}">
                    <a16:rowId xmlns:a16="http://schemas.microsoft.com/office/drawing/2014/main" val="4173444862"/>
                  </a:ext>
                </a:extLst>
              </a:tr>
              <a:tr h="300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Meso2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55°N, 140°W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37°N, 86.5°W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extLst>
                  <a:ext uri="{0D108BD9-81ED-4DB2-BD59-A6C34878D82A}">
                    <a16:rowId xmlns:a16="http://schemas.microsoft.com/office/drawing/2014/main" val="1720186471"/>
                  </a:ext>
                </a:extLst>
              </a:tr>
            </a:tbl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B7A28A4D-D165-4173-AA9C-765E3BFC26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07" t="7826" r="3638" b="58007"/>
          <a:stretch/>
        </p:blipFill>
        <p:spPr>
          <a:xfrm>
            <a:off x="2874872" y="1286653"/>
            <a:ext cx="6134987" cy="234318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1FF63B8-D239-41BB-A14D-4EE21FACC468}"/>
              </a:ext>
            </a:extLst>
          </p:cNvPr>
          <p:cNvSpPr txBox="1"/>
          <p:nvPr/>
        </p:nvSpPr>
        <p:spPr>
          <a:xfrm>
            <a:off x="4933836" y="3733544"/>
            <a:ext cx="201705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East Standby (105W)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1C32B0-F3F2-4572-835D-35057F801063}"/>
              </a:ext>
            </a:extLst>
          </p:cNvPr>
          <p:cNvSpPr txBox="1"/>
          <p:nvPr/>
        </p:nvSpPr>
        <p:spPr>
          <a:xfrm>
            <a:off x="4845653" y="1009654"/>
            <a:ext cx="21934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West Standby (105W)</a:t>
            </a: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BCCC627A-8291-48AA-A972-3F17712FBE62}"/>
              </a:ext>
            </a:extLst>
          </p:cNvPr>
          <p:cNvSpPr/>
          <p:nvPr/>
        </p:nvSpPr>
        <p:spPr>
          <a:xfrm>
            <a:off x="75695" y="2948054"/>
            <a:ext cx="2394128" cy="1133751"/>
          </a:xfrm>
          <a:prstGeom prst="wedgeRectCallout">
            <a:avLst>
              <a:gd name="adj1" fmla="val 71562"/>
              <a:gd name="adj2" fmla="val -6674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Solid lines are Primary (West/East)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Dashed lines are Standby (Storage) view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36AF11-671F-40BE-B237-6FD198BEEAE5}"/>
              </a:ext>
            </a:extLst>
          </p:cNvPr>
          <p:cNvSpPr txBox="1"/>
          <p:nvPr/>
        </p:nvSpPr>
        <p:spPr>
          <a:xfrm>
            <a:off x="6507846" y="6490900"/>
            <a:ext cx="2239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Ver: 10/20/23  R. Race</a:t>
            </a:r>
          </a:p>
        </p:txBody>
      </p:sp>
    </p:spTree>
    <p:extLst>
      <p:ext uri="{BB962C8B-B14F-4D97-AF65-F5344CB8AC3E}">
        <p14:creationId xmlns:p14="http://schemas.microsoft.com/office/powerpoint/2010/main" val="59960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068"/>
            <a:ext cx="7543800" cy="822960"/>
          </a:xfrm>
        </p:spPr>
        <p:txBody>
          <a:bodyPr/>
          <a:lstStyle/>
          <a:p>
            <a:r>
              <a:rPr lang="en-US" dirty="0"/>
              <a:t>GOES-18 L1b Science Product Validation Status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24, 2023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06" y="5843377"/>
            <a:ext cx="8803387" cy="335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4E3311-D399-4901-8CF5-D3FE313A30AC}"/>
              </a:ext>
            </a:extLst>
          </p:cNvPr>
          <p:cNvSpPr txBox="1"/>
          <p:nvPr/>
        </p:nvSpPr>
        <p:spPr>
          <a:xfrm>
            <a:off x="6507846" y="6490900"/>
            <a:ext cx="2239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Ver: 9/27/23  E. Kline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E41E6-1961-4F7D-BD0D-C382A09B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58E453-E55E-4CCB-97E5-A71E6212B35B}"/>
              </a:ext>
            </a:extLst>
          </p:cNvPr>
          <p:cNvGraphicFramePr>
            <a:graphicFrameLocks noGrp="1"/>
          </p:cNvGraphicFramePr>
          <p:nvPr/>
        </p:nvGraphicFramePr>
        <p:xfrm>
          <a:off x="1319532" y="1234440"/>
          <a:ext cx="6504934" cy="4389120"/>
        </p:xfrm>
        <a:graphic>
          <a:graphicData uri="http://schemas.openxmlformats.org/drawingml/2006/table">
            <a:tbl>
              <a:tblPr firstRow="1" bandRow="1"/>
              <a:tblGrid>
                <a:gridCol w="3213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1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ABI L1b Product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Beta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Provisional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Full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Radiances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5/11/2022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7/28/2022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9/1/2023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2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GLM L2 Product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348172"/>
                  </a:ext>
                </a:extLst>
              </a:tr>
              <a:tr h="15192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Lightning: Events, Groups, Flashes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9/16/2022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10/31/2022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11/8/2023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41069"/>
                  </a:ext>
                </a:extLst>
              </a:tr>
              <a:tr h="151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SEISS L1b Products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Energetic Heavy Ions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8/1/2022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11/15/2022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Large SEP + 2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mo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Magnetospheric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e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/p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: Low Energy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8/1/2022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11/29/2022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12/6/2023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Magnetospheric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e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/p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: High Energy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8/1/2022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10/11/2022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11/16/2023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Solar &amp; Galactic Protons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8/1/2022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9/13/2022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9/13/2023</a:t>
                      </a:r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EXIS L1b Products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Solar Flux: EUV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7/18/2022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11/17/2022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11/17/2023</a:t>
                      </a:r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Solar Flux: X-ray Irradiance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7/18/2022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11/17/2022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11/17/2023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SUVI L1b Product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Solar EUV Imagery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8/1/2022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11/22/2022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11/30/2023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GMAG L1b Product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Geomagnetic Field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7/11/2022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9/16/2022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9/27/2023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3E9FE73E-0942-4D32-9E3A-743AB9799EC0}"/>
              </a:ext>
            </a:extLst>
          </p:cNvPr>
          <p:cNvSpPr/>
          <p:nvPr/>
        </p:nvSpPr>
        <p:spPr>
          <a:xfrm>
            <a:off x="6727183" y="1497874"/>
            <a:ext cx="1097283" cy="28738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3F6B12-E872-461A-8610-D65349E0739A}"/>
              </a:ext>
            </a:extLst>
          </p:cNvPr>
          <p:cNvSpPr/>
          <p:nvPr/>
        </p:nvSpPr>
        <p:spPr>
          <a:xfrm>
            <a:off x="6727183" y="3429000"/>
            <a:ext cx="1097283" cy="28738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0F54FB-E5A1-4A74-A7B9-2CEF4198584A}"/>
              </a:ext>
            </a:extLst>
          </p:cNvPr>
          <p:cNvSpPr/>
          <p:nvPr/>
        </p:nvSpPr>
        <p:spPr>
          <a:xfrm>
            <a:off x="6719561" y="5336177"/>
            <a:ext cx="1097283" cy="28738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6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25EC-D6CE-435D-BE6D-22CCD38A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GOES-R Ground Segment Product Portfolio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E6111-C10E-46D7-8B22-3F5FC64C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B7325-894E-489B-8AEE-8FB65FD5CD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24, 2023</a:t>
            </a:r>
            <a:endParaRPr lang="en-US" dirty="0"/>
          </a:p>
        </p:txBody>
      </p:sp>
      <p:graphicFrame>
        <p:nvGraphicFramePr>
          <p:cNvPr id="6" name="Google Shape;365;p22">
            <a:extLst>
              <a:ext uri="{FF2B5EF4-FFF2-40B4-BE49-F238E27FC236}">
                <a16:creationId xmlns:a16="http://schemas.microsoft.com/office/drawing/2014/main" id="{4878E5CE-10C7-45FA-B62C-BA7B9E85BD9E}"/>
              </a:ext>
            </a:extLst>
          </p:cNvPr>
          <p:cNvGraphicFramePr/>
          <p:nvPr/>
        </p:nvGraphicFramePr>
        <p:xfrm>
          <a:off x="489153" y="1065091"/>
          <a:ext cx="2667933" cy="4389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67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ABI L1b in GRB, PDA, CLASS, NODD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Radiances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GLM L2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in GRB, PDA, CLASS, NODD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Lightning: Events, Groups, Flashes</a:t>
                      </a: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SEISS L1b in GRB, PDA, CLASS, NODD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Energetic Heavy Ions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Magnetospheric 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r>
                        <a:rPr lang="en-US" sz="1200" baseline="30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/p</a:t>
                      </a:r>
                      <a:r>
                        <a:rPr lang="en-US" sz="1200" baseline="30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Low Energy</a:t>
                      </a:r>
                      <a:endParaRPr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Magnetospheric e</a:t>
                      </a:r>
                      <a:r>
                        <a:rPr lang="en-US" sz="1200" baseline="30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/p</a:t>
                      </a:r>
                      <a:r>
                        <a:rPr lang="en-US" sz="1200" baseline="30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High Energy</a:t>
                      </a:r>
                      <a:endParaRPr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Solar &amp; Galactic Protons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 L1b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in GRB, PDA, CLASS, NODD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Solar Flux: EUV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Solar Flux: X-ray Irradiance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SUVI L1b in GRB, PDA, CLASS, NODD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Solar EUV Imagery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GMAG L1b in GRB, PDA, CLASS, NODD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Geomagnetic Field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AE6650-24A0-4875-9B4D-5A0A2C18DE35}"/>
              </a:ext>
            </a:extLst>
          </p:cNvPr>
          <p:cNvGraphicFramePr>
            <a:graphicFrameLocks noGrp="1"/>
          </p:cNvGraphicFramePr>
          <p:nvPr/>
        </p:nvGraphicFramePr>
        <p:xfrm>
          <a:off x="3477212" y="1065091"/>
          <a:ext cx="5177635" cy="4297680"/>
        </p:xfrm>
        <a:graphic>
          <a:graphicData uri="http://schemas.openxmlformats.org/drawingml/2006/table">
            <a:tbl>
              <a:tblPr firstRow="1" bandRow="1"/>
              <a:tblGrid>
                <a:gridCol w="2318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19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792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ABI L2+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Products in PDA, AWIPS, CLASS, NODD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ABI L2+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Products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Cloud and Moisture Imagery (CMI)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and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Sectorized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CMI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(KPP)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Fire/Hot Spot Characterization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Aerosol Detection (Smoke &amp; Dust)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Ice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Age &amp; Thickness *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Aerosol Optical Depth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Ice Concentration &amp; Extent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Clear Sky Mask *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Ice Motion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62541"/>
                  </a:ext>
                </a:extLst>
              </a:tr>
              <a:tr h="19623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Cloud Cover Layers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Land Surface Albedo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Cloud Optical Depth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Land Surface Reflectance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1569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Cloud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Particle Size Distribution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Land Surface Temperature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95652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Cloud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Top Height *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Legacy Vertical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Moisture Profile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Cloud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Top Phase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Legacy Vertical Temperature Profile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Cloud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Top Pressure *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Rainfall Rate/QPE</a:t>
                      </a:r>
                      <a:endParaRPr lang="en-US" sz="1200" b="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Cloud Top Temperature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Reflected S/W Radiation: TOA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Derived Motion Winds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Sea Surface Temperature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Derived Stability Indices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Snow Cover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Downward S/W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Radiation: Surface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Total Precipitable Water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33637B8-BE59-4B40-9B4F-CB140580155C}"/>
              </a:ext>
            </a:extLst>
          </p:cNvPr>
          <p:cNvSpPr/>
          <p:nvPr/>
        </p:nvSpPr>
        <p:spPr>
          <a:xfrm>
            <a:off x="640292" y="5529546"/>
            <a:ext cx="215229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Legend:  * Enterprise Algorithm</a:t>
            </a:r>
          </a:p>
          <a:p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Some products also delivered via HRIT/EMWIN and GNC-A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3E456-4046-4384-BA0D-55CDD6AA3068}"/>
              </a:ext>
            </a:extLst>
          </p:cNvPr>
          <p:cNvSpPr txBox="1"/>
          <p:nvPr/>
        </p:nvSpPr>
        <p:spPr>
          <a:xfrm>
            <a:off x="7322684" y="6511920"/>
            <a:ext cx="133970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noaasis.noaa.gov</a:t>
            </a:r>
            <a:endParaRPr lang="en-US" sz="1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D1187D-9C2E-40AA-850B-592A783A6A65}"/>
              </a:ext>
            </a:extLst>
          </p:cNvPr>
          <p:cNvGraphicFramePr>
            <a:graphicFrameLocks noGrp="1"/>
          </p:cNvGraphicFramePr>
          <p:nvPr/>
        </p:nvGraphicFramePr>
        <p:xfrm>
          <a:off x="3477212" y="5545963"/>
          <a:ext cx="5177635" cy="601373"/>
        </p:xfrm>
        <a:graphic>
          <a:graphicData uri="http://schemas.openxmlformats.org/drawingml/2006/table">
            <a:tbl>
              <a:tblPr firstRow="1" bandRow="1"/>
              <a:tblGrid>
                <a:gridCol w="5177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9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GLM L2+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Products in AWIPS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Gridded Flash Extent Density, Minimum Flash Area, Total Optical Energy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46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068"/>
            <a:ext cx="7543800" cy="822960"/>
          </a:xfrm>
        </p:spPr>
        <p:txBody>
          <a:bodyPr/>
          <a:lstStyle/>
          <a:p>
            <a:r>
              <a:rPr lang="en-US" sz="2400" dirty="0"/>
              <a:t>Remaining GOES-16/17/18 L2+ Enterprise Algorithms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24, 2023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8C9F7E-B83B-4E1C-96E3-1E8DE6F3B5EB}"/>
              </a:ext>
            </a:extLst>
          </p:cNvPr>
          <p:cNvSpPr txBox="1"/>
          <p:nvPr/>
        </p:nvSpPr>
        <p:spPr>
          <a:xfrm>
            <a:off x="6693434" y="6482834"/>
            <a:ext cx="2239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Ver: 10/23/23  T. Feroli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EB2E30-2E6B-411D-955E-4D9B897B2C4A}"/>
              </a:ext>
            </a:extLst>
          </p:cNvPr>
          <p:cNvSpPr/>
          <p:nvPr/>
        </p:nvSpPr>
        <p:spPr>
          <a:xfrm>
            <a:off x="275494" y="5958635"/>
            <a:ext cx="752880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Legend:	* Enterprise Algorithm with GOES-17 LHP mitigation		^ NOAT Funded Algorithm		   # New Product to PDA</a:t>
            </a:r>
            <a:endParaRPr lang="en-US" sz="1000" dirty="0"/>
          </a:p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	% Enterprise Algorithm without LHP mitigation		&amp; Enables Provisional</a:t>
            </a:r>
            <a:endParaRPr lang="en-US" sz="1000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429ED0A-5371-4E20-8F43-0EF9BBB0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26547"/>
              </p:ext>
            </p:extLst>
          </p:nvPr>
        </p:nvGraphicFramePr>
        <p:xfrm>
          <a:off x="2830607" y="1726456"/>
          <a:ext cx="3482785" cy="3019425"/>
        </p:xfrm>
        <a:graphic>
          <a:graphicData uri="http://schemas.openxmlformats.org/drawingml/2006/table">
            <a:tbl>
              <a:tblPr/>
              <a:tblGrid>
                <a:gridCol w="2469233">
                  <a:extLst>
                    <a:ext uri="{9D8B030D-6E8A-4147-A177-3AD203B41FA5}">
                      <a16:colId xmlns:a16="http://schemas.microsoft.com/office/drawing/2014/main" val="640342625"/>
                    </a:ext>
                  </a:extLst>
                </a:gridCol>
                <a:gridCol w="1013552">
                  <a:extLst>
                    <a:ext uri="{9D8B030D-6E8A-4147-A177-3AD203B41FA5}">
                      <a16:colId xmlns:a16="http://schemas.microsoft.com/office/drawing/2014/main" val="3831539011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 L2+ Products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 to PDA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418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Ice Motion *^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(Y. Liu, AWG)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52991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Aerosol Detection (Smoke &amp; Dust)*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(S.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Kondragunta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AWG)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1/23/2024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8427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Aerosol Optical Depth*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(I. Laszlo, AWG)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12/20/2023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73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Aerosol Particle Size*^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(I. Laszlo, AWG)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12/20/2023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39876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Downward &amp; Reflected S/W Radiation*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(I. Laszlo, AWG)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1/23/2024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86422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Derived Motion Winds *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(J. Daniels, AWG)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12/20/2023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92387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868A67C7-9107-4399-820A-32EF624CF39D}"/>
              </a:ext>
            </a:extLst>
          </p:cNvPr>
          <p:cNvSpPr txBox="1"/>
          <p:nvPr/>
        </p:nvSpPr>
        <p:spPr>
          <a:xfrm>
            <a:off x="7804298" y="6145898"/>
            <a:ext cx="133970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noaasis.noaa.gov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7947F-B25B-4855-BAF2-FDEB0693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2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00200" y="7068"/>
            <a:ext cx="7543800" cy="822960"/>
          </a:xfrm>
        </p:spPr>
        <p:txBody>
          <a:bodyPr>
            <a:normAutofit/>
          </a:bodyPr>
          <a:lstStyle/>
          <a:p>
            <a:r>
              <a:rPr lang="en-US" dirty="0"/>
              <a:t>Science Products Training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24, 2023</a:t>
            </a:r>
            <a:endParaRPr lang="en-US" dirty="0"/>
          </a:p>
        </p:txBody>
      </p:sp>
      <p:sp>
        <p:nvSpPr>
          <p:cNvPr id="12" name="Google Shape;468;p31">
            <a:extLst>
              <a:ext uri="{FF2B5EF4-FFF2-40B4-BE49-F238E27FC236}">
                <a16:creationId xmlns:a16="http://schemas.microsoft.com/office/drawing/2014/main" id="{50D767AF-1F06-424F-B5DE-FC835DBCD4DD}"/>
              </a:ext>
            </a:extLst>
          </p:cNvPr>
          <p:cNvSpPr txBox="1"/>
          <p:nvPr/>
        </p:nvSpPr>
        <p:spPr>
          <a:xfrm>
            <a:off x="6607563" y="6444734"/>
            <a:ext cx="2239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Ver: 10/3/23  S. Morris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97D43-3930-479F-989E-D3749110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2B59CC5-CE61-473E-A8E6-7360BE51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492" y="1023422"/>
            <a:ext cx="8547117" cy="495792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GOES-R </a:t>
            </a:r>
            <a:r>
              <a:rPr lang="en-US" sz="1600" b="1" dirty="0" err="1"/>
              <a:t>DataJam</a:t>
            </a:r>
            <a:r>
              <a:rPr lang="en-US" sz="1600" dirty="0"/>
              <a:t> (https://goesrdatajam.sched.com/):  </a:t>
            </a:r>
            <a:r>
              <a:rPr lang="en-US" sz="1600" b="1" dirty="0"/>
              <a:t>October 2023</a:t>
            </a:r>
          </a:p>
          <a:p>
            <a:pPr marL="233363" indent="-233363">
              <a:spcBef>
                <a:spcPts val="0"/>
              </a:spcBef>
            </a:pPr>
            <a:r>
              <a:rPr lang="en-US" sz="1600" dirty="0"/>
              <a:t>Over 50 undergraduate and graduate students registered for the virtual competition to showcase their best use of GOES-R Series data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1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AGU:  December 11-15, 2023 </a:t>
            </a:r>
          </a:p>
          <a:p>
            <a:pPr marL="233363" indent="-233363">
              <a:spcBef>
                <a:spcPts val="0"/>
              </a:spcBef>
            </a:pPr>
            <a:r>
              <a:rPr lang="en-US" sz="1600" dirty="0"/>
              <a:t>Session: Accessing and Using Satellite Data and Products in the Cloud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AMS Annual Meeting:  January 28 – February 1, 2024</a:t>
            </a:r>
          </a:p>
          <a:p>
            <a:pPr marL="233363" indent="-233363">
              <a:spcBef>
                <a:spcPts val="0"/>
              </a:spcBef>
            </a:pPr>
            <a:r>
              <a:rPr lang="en-US" sz="1600" dirty="0"/>
              <a:t>Short Course Sunday, January 28: GOES-R and JPSS Satellite Data and Tools Available in the Cloud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NOAA/WMO RA III Satellite Application Workshop </a:t>
            </a:r>
            <a:r>
              <a:rPr lang="en-US" sz="1600" dirty="0"/>
              <a:t>hosted by </a:t>
            </a:r>
            <a:r>
              <a:rPr lang="en-US" sz="1600" dirty="0" err="1"/>
              <a:t>Dirección</a:t>
            </a:r>
            <a:r>
              <a:rPr lang="en-US" sz="1600" dirty="0"/>
              <a:t> de </a:t>
            </a:r>
            <a:r>
              <a:rPr lang="en-US" sz="1600" dirty="0" err="1"/>
              <a:t>Meteorología</a:t>
            </a:r>
            <a:r>
              <a:rPr lang="en-US" sz="1600" dirty="0"/>
              <a:t> e </a:t>
            </a:r>
            <a:r>
              <a:rPr lang="en-US" sz="1600" dirty="0" err="1"/>
              <a:t>Hidrología</a:t>
            </a:r>
            <a:r>
              <a:rPr lang="en-US" sz="1600" dirty="0"/>
              <a:t> (DMH) Paraguay:  June 2024, Spanish, virtual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NOAA/WMO RA III Satellite Applications Nowcasting Workshop,</a:t>
            </a:r>
            <a:r>
              <a:rPr lang="en-US" sz="1600" dirty="0"/>
              <a:t> partner with University of São Paulo, Brazil and Universidad de Buenos Aires, Argentina, English, hybrid</a:t>
            </a:r>
          </a:p>
          <a:p>
            <a:pPr marL="233363" indent="-233363">
              <a:spcBef>
                <a:spcPts val="0"/>
              </a:spcBef>
            </a:pPr>
            <a:r>
              <a:rPr lang="en-US" sz="1600" dirty="0"/>
              <a:t>Pods of in-person at each university, others virtual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80C283-4487-46E2-97B0-4F9A2962FFCF}"/>
              </a:ext>
            </a:extLst>
          </p:cNvPr>
          <p:cNvSpPr txBox="1"/>
          <p:nvPr/>
        </p:nvSpPr>
        <p:spPr>
          <a:xfrm>
            <a:off x="225983" y="1023423"/>
            <a:ext cx="8432495" cy="203132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	Oct 2-3:  Trainer Office Hours – Q&amp;A with trainers on background  info and coding 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	Oct 6:  Scoping Day – team leads propose project ideas and recruit team members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	Oct 13-26:  Competition – teams have two weeks to come up with a solution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	Oct 27:  Presentation Day – teams present results to judges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	Nov 8:  Awards Ceremony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77DFEA9-887D-42C6-9C04-ECC6AC073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948" y="2697900"/>
            <a:ext cx="3258170" cy="4274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192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2C4FC5-EBB5-47D8-A425-697A7E6D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4659"/>
            <a:ext cx="7772400" cy="5163577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stephen.superczynski@noaa.gov</a:t>
            </a:r>
            <a:br>
              <a:rPr lang="en-US" dirty="0">
                <a:hlinkClick r:id="rId3"/>
              </a:rPr>
            </a:b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matthew.seybold@noaa.gov</a:t>
            </a:r>
            <a:br>
              <a:rPr lang="en-US" dirty="0">
                <a:hlinkClick r:id="rId2"/>
              </a:rPr>
            </a:br>
            <a:br>
              <a:rPr lang="en-US" dirty="0"/>
            </a:br>
            <a:r>
              <a:rPr lang="en-US" dirty="0">
                <a:hlinkClick r:id="rId4"/>
              </a:rPr>
              <a:t>elizabeth.kline@noaa.gov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5"/>
              </a:rPr>
              <a:t>thomas.feroli@noaa.gov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6"/>
              </a:rPr>
              <a:t>hector.n.carrasco@noaa.gov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sherrie.morris@noaa.gov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DAA2C-3EB2-4BCF-962A-CBC364228F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24,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D5CED-4CF4-4247-BA53-8E0C42F3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792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3">
      <a:dk1>
        <a:sysClr val="windowText" lastClr="000000"/>
      </a:dk1>
      <a:lt1>
        <a:sysClr val="window" lastClr="FFFFFF"/>
      </a:lt1>
      <a:dk2>
        <a:srgbClr val="084284"/>
      </a:dk2>
      <a:lt2>
        <a:srgbClr val="E6E6E6"/>
      </a:lt2>
      <a:accent1>
        <a:srgbClr val="285583"/>
      </a:accent1>
      <a:accent2>
        <a:srgbClr val="7E5100"/>
      </a:accent2>
      <a:accent3>
        <a:srgbClr val="FED174"/>
      </a:accent3>
      <a:accent4>
        <a:srgbClr val="9BCFFF"/>
      </a:accent4>
      <a:accent5>
        <a:srgbClr val="4088D2"/>
      </a:accent5>
      <a:accent6>
        <a:srgbClr val="BC0000"/>
      </a:accent6>
      <a:hlink>
        <a:srgbClr val="084284"/>
      </a:hlink>
      <a:folHlink>
        <a:srgbClr val="3877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165810</TotalTime>
  <Words>1252</Words>
  <Application>Microsoft Office PowerPoint</Application>
  <PresentationFormat>On-screen Show (4:3)</PresentationFormat>
  <Paragraphs>241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Helvetica</vt:lpstr>
      <vt:lpstr>Default Theme</vt:lpstr>
      <vt:lpstr>GOES Status</vt:lpstr>
      <vt:lpstr>Current GOES Constellation &amp;  GOES-U Post-Launch Test (PLT) Phase</vt:lpstr>
      <vt:lpstr>GOES-17 ABI Domains for Standby Operations</vt:lpstr>
      <vt:lpstr>GOES-18 L1b Science Product Validation Status</vt:lpstr>
      <vt:lpstr>GOES-R Ground Segment Product Portfolio</vt:lpstr>
      <vt:lpstr>Remaining GOES-16/17/18 L2+ Enterprise Algorithms</vt:lpstr>
      <vt:lpstr>Science Products Training</vt:lpstr>
      <vt:lpstr>stephen.superczynski@noaa.gov  matthew.seybold@noaa.gov  elizabeth.kline@noaa.gov  thomas.feroli@noaa.gov  hector.n.carrasco@noaa.gov  sherrie.morris@noaa.gov</vt:lpstr>
    </vt:vector>
  </TitlesOfParts>
  <Company>GOES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Mozer, Kathryn (GSFC-416.0)[NOAA]</dc:creator>
  <cp:lastModifiedBy>Superczynski, Stephen (GSFC-416.0)[NOAA]</cp:lastModifiedBy>
  <cp:revision>2227</cp:revision>
  <dcterms:created xsi:type="dcterms:W3CDTF">2018-11-06T15:10:04Z</dcterms:created>
  <dcterms:modified xsi:type="dcterms:W3CDTF">2023-10-24T13:13:11Z</dcterms:modified>
</cp:coreProperties>
</file>